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3"/>
    <p:sldId id="257" r:id="rId4"/>
    <p:sldId id="299" r:id="rId5"/>
    <p:sldId id="258" r:id="rId6"/>
    <p:sldId id="259" r:id="rId7"/>
    <p:sldId id="260" r:id="rId8"/>
    <p:sldId id="261" r:id="rId9"/>
    <p:sldId id="262" r:id="rId10"/>
    <p:sldId id="268" r:id="rId11"/>
    <p:sldId id="264" r:id="rId12"/>
    <p:sldId id="263" r:id="rId13"/>
    <p:sldId id="291" r:id="rId14"/>
    <p:sldId id="265" r:id="rId15"/>
    <p:sldId id="266" r:id="rId16"/>
    <p:sldId id="267" r:id="rId17"/>
    <p:sldId id="269" r:id="rId18"/>
    <p:sldId id="292" r:id="rId19"/>
    <p:sldId id="270" r:id="rId20"/>
    <p:sldId id="271" r:id="rId21"/>
    <p:sldId id="272" r:id="rId22"/>
    <p:sldId id="274" r:id="rId23"/>
    <p:sldId id="275" r:id="rId24"/>
    <p:sldId id="273" r:id="rId25"/>
    <p:sldId id="277" r:id="rId26"/>
    <p:sldId id="278" r:id="rId27"/>
    <p:sldId id="280" r:id="rId28"/>
    <p:sldId id="281" r:id="rId29"/>
    <p:sldId id="293" r:id="rId30"/>
    <p:sldId id="283" r:id="rId31"/>
    <p:sldId id="282" r:id="rId32"/>
    <p:sldId id="284" r:id="rId33"/>
    <p:sldId id="285" r:id="rId34"/>
    <p:sldId id="286" r:id="rId35"/>
    <p:sldId id="289" r:id="rId36"/>
    <p:sldId id="287" r:id="rId37"/>
    <p:sldId id="288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3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Исследование</a:t>
            </a:r>
            <a:r>
              <a:rPr lang="en-US" altLang="ru-RU" dirty="0"/>
              <a:t> </a:t>
            </a:r>
            <a:r>
              <a:rPr lang="en-US" altLang="en-US" dirty="0"/>
              <a:t>методов</a:t>
            </a:r>
            <a:r>
              <a:rPr lang="en-US" altLang="ru-RU" dirty="0"/>
              <a:t> </a:t>
            </a:r>
            <a:r>
              <a:rPr lang="en-US" altLang="en-US" dirty="0"/>
              <a:t>рендеринга</a:t>
            </a:r>
            <a:r>
              <a:rPr lang="en-US" altLang="ru-RU" dirty="0"/>
              <a:t> </a:t>
            </a:r>
            <a:r>
              <a:rPr lang="en-US" altLang="en-US" dirty="0"/>
              <a:t>неевклидовых</a:t>
            </a:r>
            <a:r>
              <a:rPr lang="en-US" altLang="ru-RU" dirty="0"/>
              <a:t> </a:t>
            </a:r>
            <a:r>
              <a:rPr lang="en-US" altLang="en-US" dirty="0"/>
              <a:t>пространств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Выполнил студент: Карпов Руслан Вадимович</a:t>
            </a:r>
            <a:endParaRPr lang="ru-RU"/>
          </a:p>
          <a:p>
            <a:r>
              <a:rPr lang="ru-RU"/>
              <a:t>Научный руководитель: Винокуров Никита Алексеевич</a:t>
            </a:r>
            <a:endParaRPr lang="ru-RU"/>
          </a:p>
        </p:txBody>
      </p:sp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258435"/>
            <a:ext cx="5330825" cy="159956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en-US"/>
              <a:t>Краевые случаи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7915"/>
                <a:ext cx="10515600" cy="4351338"/>
              </a:xfrm>
            </p:spPr>
            <p:txBody>
              <a:bodyPr/>
              <a:p>
                <a:r>
                  <a:rPr lang="ru-RU" altLang="en-US"/>
                  <a:t>Уход луча на бесконечность (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𝑡𝑎𝑛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)≈∞</m:t>
                    </m:r>
                  </m:oMath>
                </a14:m>
                <a:r>
                  <a:rPr lang="ru-RU" altLang="en-US"/>
                  <a:t>)</a:t>
                </a:r>
                <a:r>
                  <a:rPr lang="en-US" altLang="ru-RU"/>
                  <a:t> -&gt; </a:t>
                </a:r>
                <a:r>
                  <a:rPr lang="ru-RU" altLang="ru-RU"/>
                  <a:t>Рисуем окружение</a:t>
                </a:r>
                <a:r>
                  <a:rPr lang="ru-RU" altLang="en-US"/>
                  <a:t>.</a:t>
                </a:r>
                <a:endParaRPr lang="ru-RU" altLang="en-US"/>
              </a:p>
              <a:p>
                <a:r>
                  <a:rPr lang="ru-RU" altLang="en-US"/>
                  <a:t>Попадание луча в горизонт событий</a:t>
                </a:r>
                <a:r>
                  <a:rPr lang="en-US" altLang="ru-RU"/>
                  <a:t> (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𝑟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&lt;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ru-RU"/>
                  <a:t>)</a:t>
                </a:r>
                <a:r>
                  <a:rPr lang="ru-RU" altLang="en-US"/>
                  <a:t> </a:t>
                </a:r>
                <a:r>
                  <a:rPr lang="en-US" altLang="en-US"/>
                  <a:t>-&gt; </a:t>
                </a:r>
                <a:r>
                  <a:rPr lang="ru-RU" altLang="en-US"/>
                  <a:t>Рисуем черный цвет.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7915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cubem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155" y="2263140"/>
            <a:ext cx="6125845" cy="4594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514350" indent="-51435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514350" indent="-51435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/>
          </a:p>
          <a:p>
            <a:pPr marL="514350" indent="-51435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ru-RU" altLang="ru-RU"/>
          </a:p>
          <a:p>
            <a:pPr marL="0" indent="0">
              <a:buNone/>
            </a:pPr>
            <a:r>
              <a:rPr lang="ru-RU" altLang="ru-RU"/>
              <a:t>Описанный алгоритм представляет из себя марширование лучей </a:t>
            </a:r>
            <a:r>
              <a:rPr lang="en-US" altLang="ru-RU"/>
              <a:t>(ray marching).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Алгоритм гравитационного линзирования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BlackHole-RayMarch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0" y="1228725"/>
            <a:ext cx="7505065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Графическое </a:t>
            </a:r>
            <a:r>
              <a:rPr lang="en-US" altLang="en-US"/>
              <a:t>API Vulkan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Представлен на большинстве платформ.</a:t>
            </a:r>
            <a:endParaRPr lang="ru-RU" altLang="en-US"/>
          </a:p>
          <a:p>
            <a:r>
              <a:rPr lang="ru-RU" altLang="en-US"/>
              <a:t>Обладает возможностью использования новых технологий последних лет.</a:t>
            </a:r>
            <a:endParaRPr lang="ru-RU" altLang="en-US"/>
          </a:p>
          <a:p>
            <a:r>
              <a:rPr lang="ru-RU" altLang="ru-RU"/>
              <a:t>На данном этапе будет использоваться </a:t>
            </a:r>
            <a:r>
              <a:rPr lang="en-US" altLang="ru-RU"/>
              <a:t>Vulkan 1.0.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Структура исполнения команд на </a:t>
            </a:r>
            <a:r>
              <a:rPr lang="en-US" altLang="ru-RU"/>
              <a:t>GPU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ru-RU" altLang="en-US"/>
              <a:t>Вычислительный (</a:t>
            </a:r>
            <a:r>
              <a:rPr lang="en-US" altLang="en-US"/>
              <a:t>compute</a:t>
            </a:r>
            <a:r>
              <a:rPr lang="ru-RU" altLang="en-US"/>
              <a:t>) шейдер</a:t>
            </a:r>
            <a:r>
              <a:rPr lang="en-US" altLang="ru-RU"/>
              <a:t>, </a:t>
            </a:r>
            <a:r>
              <a:rPr lang="ru-RU" altLang="en-US"/>
              <a:t>аналогичен </a:t>
            </a:r>
            <a:r>
              <a:rPr lang="en-US" altLang="en-US"/>
              <a:t>CUDA </a:t>
            </a:r>
            <a:r>
              <a:rPr lang="ru-RU" altLang="en-US"/>
              <a:t>и </a:t>
            </a:r>
            <a:r>
              <a:rPr lang="en-US" altLang="en-US"/>
              <a:t>OpenCL.</a:t>
            </a:r>
            <a:endParaRPr lang="en-US" altLang="en-US"/>
          </a:p>
          <a:p>
            <a:pPr marL="514350" indent="-514350">
              <a:buAutoNum type="arabicPeriod"/>
            </a:pPr>
            <a:r>
              <a:rPr lang="ru-RU" altLang="en-US"/>
              <a:t>Копирование</a:t>
            </a:r>
            <a:r>
              <a:rPr lang="en-US" altLang="ru-RU"/>
              <a:t> (blit)</a:t>
            </a:r>
            <a:r>
              <a:rPr lang="ru-RU" altLang="en-US"/>
              <a:t> вычисленного изображения в цепочку изображений (</a:t>
            </a:r>
            <a:r>
              <a:rPr lang="en-US" altLang="en-US"/>
              <a:t>swapchain</a:t>
            </a:r>
            <a:r>
              <a:rPr lang="ru-RU" altLang="en-US"/>
              <a:t>)</a:t>
            </a:r>
            <a:r>
              <a:rPr lang="en-US" altLang="ru-RU"/>
              <a:t>, </a:t>
            </a:r>
            <a:r>
              <a:rPr lang="ru-RU" altLang="ru-RU"/>
              <a:t>которые отправляются на дисплей</a:t>
            </a:r>
            <a:r>
              <a:rPr lang="en-US" altLang="ru-RU"/>
              <a:t>.</a:t>
            </a:r>
            <a:endParaRPr lang="en-US" altLang="ru-RU"/>
          </a:p>
        </p:txBody>
      </p:sp>
      <p:pic>
        <p:nvPicPr>
          <p:cNvPr id="4" name="Изображение 3" descr="Screenshot 2025-06-08 1458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755" y="3251200"/>
            <a:ext cx="5191125" cy="334327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628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0"/>
            <a:ext cx="10377805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995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>
                <a:solidFill>
                  <a:schemeClr val="bg1"/>
                </a:solidFill>
              </a:rPr>
              <a:t>Марширование путей (гравитационное линзирование)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Аккреционный диск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Полупрозрачный объект.</a:t>
            </a:r>
            <a:endParaRPr lang="ru-RU" altLang="en-US"/>
          </a:p>
          <a:p>
            <a:r>
              <a:rPr lang="ru-RU" altLang="en-US"/>
              <a:t>В общем случае толщина сравнима с радиусом Шварцшильда.</a:t>
            </a:r>
            <a:endParaRPr lang="ru-RU" altLang="en-US"/>
          </a:p>
          <a:p>
            <a:r>
              <a:rPr lang="ru-RU" altLang="en-US"/>
              <a:t>Положение определяется декартовыми координатами, поэтому на каждой итерации нужно совершать переход в декартову систему координат</a:t>
            </a:r>
            <a:r>
              <a:rPr lang="en-US" altLang="ru-RU"/>
              <a:t> </a:t>
            </a:r>
            <a:r>
              <a:rPr lang="ru-RU" altLang="ru-RU"/>
              <a:t>и делать проверку на пересечение с аккреционным диском</a:t>
            </a:r>
            <a:r>
              <a:rPr lang="ru-RU" altLang="en-US"/>
              <a:t>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Переходим в декартову систему координат.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rgbClr val="00B050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725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760" y="0"/>
            <a:ext cx="1044448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76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>
                <a:solidFill>
                  <a:schemeClr val="bg1"/>
                </a:solidFill>
              </a:rPr>
              <a:t>Марширование путей (гравитационное линзирование + аккреционный диск)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Характеристики тестового устройства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CPU</a:t>
            </a:r>
            <a:r>
              <a:rPr lang="ru-RU" altLang="en-US"/>
              <a:t>: </a:t>
            </a:r>
            <a:r>
              <a:rPr lang="en-US" altLang="ru-RU" i="1"/>
              <a:t>12th Gen Intel(R) Core(TM) i7-12650H</a:t>
            </a:r>
            <a:endParaRPr lang="en-US" altLang="ru-RU"/>
          </a:p>
          <a:p>
            <a:r>
              <a:rPr lang="ru-RU" altLang="en-US"/>
              <a:t>Встроенное </a:t>
            </a:r>
            <a:r>
              <a:rPr lang="en-US" altLang="en-US"/>
              <a:t>GPU: </a:t>
            </a:r>
            <a:r>
              <a:rPr lang="en-US" altLang="ru-RU" i="1"/>
              <a:t>Intel(R) UHD Graphics</a:t>
            </a:r>
            <a:endParaRPr lang="en-US" altLang="ru-RU"/>
          </a:p>
          <a:p>
            <a:r>
              <a:rPr lang="ru-RU" altLang="en-US"/>
              <a:t>Дискретное </a:t>
            </a:r>
            <a:r>
              <a:rPr lang="en-US" altLang="en-US"/>
              <a:t>GPU: </a:t>
            </a:r>
            <a:r>
              <a:rPr lang="en-US" altLang="ru-RU" i="1"/>
              <a:t>NVIDIA GeForce RTX 4070 Laptop GPU</a:t>
            </a:r>
            <a:endParaRPr lang="en-US" altLang="ru-RU" i="1"/>
          </a:p>
          <a:p>
            <a:r>
              <a:rPr lang="ru-RU" altLang="ru-RU"/>
              <a:t>ОЗУ: </a:t>
            </a:r>
            <a:r>
              <a:rPr lang="en-US" altLang="ru-RU"/>
              <a:t>16GB</a:t>
            </a:r>
            <a:endParaRPr lang="ru-RU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Типы пространств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Евклидово:</a:t>
                </a:r>
                <a:r>
                  <a:rPr lang="en-US" altLang="ru-RU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ru-RU" altLang="en-US">
                    <a:sym typeface="+mn-ea"/>
                  </a:rPr>
                  <a:t>Неевклидово:</a:t>
                </a:r>
                <a:r>
                  <a:rPr lang="en-US" altLang="ru-RU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𝑑𝑠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≠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𝑑𝑥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𝑑𝑦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𝑑𝑧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54305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путей)</a:t>
            </a:r>
            <a:endParaRPr lang="ru-RU" alt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1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Замещающее содержимое 3"/>
              <p:cNvGraphicFramePr/>
              <p:nvPr>
                <p:ph idx="1"/>
                <p:custDataLst>
                  <p:tags r:id="rId2"/>
                </p:custDataLst>
              </p:nvPr>
            </p:nvGraphicFramePr>
            <p:xfrm>
              <a:off x="1082040" y="3959225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Кадров</a:t>
                          </a:r>
                          <a:r>
                            <a:rPr lang="en-US" altLang="en-US"/>
                            <a:t>/</a:t>
                          </a:r>
                          <a:r>
                            <a:rPr lang="ru-RU" altLang="en-US"/>
                            <a:t>сек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RK2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RK4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003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∆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𝜑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=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.</a:t>
                          </a:r>
                          <a:r>
                            <a:rPr lang="en-US" altLang="ru-RU" sz="1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a:t>01</a:t>
                          </a:r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190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630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175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588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141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470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Intel UHD Graphics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33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100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25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79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17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53</a:t>
                          </a:r>
                          <a:endParaRPr lang="ru-RU" altLang="en-US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Изображение 7" descr="Screenshot 2025-06-08 1725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6940"/>
            <a:ext cx="4524375" cy="2970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623695"/>
                <a:ext cx="5358765" cy="155765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Предрасчитанные данные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Слабые видеокарты тяжело справляются с </a:t>
                </a:r>
                <a:r>
                  <a:rPr lang="en-US" altLang="en-US"/>
                  <a:t>“</a:t>
                </a:r>
                <a:r>
                  <a:rPr lang="ru-RU" altLang="en-US"/>
                  <a:t>честным</a:t>
                </a:r>
                <a:r>
                  <a:rPr lang="en-US" altLang="en-US"/>
                  <a:t>” </a:t>
                </a:r>
                <a:r>
                  <a:rPr lang="ru-RU" altLang="en-US"/>
                  <a:t>рендерингом.</a:t>
                </a:r>
                <a:endParaRPr lang="ru-RU" altLang="en-US"/>
              </a:p>
              <a:p>
                <a:r>
                  <a:rPr lang="ru-RU" altLang="en-US"/>
                  <a:t>В качестве оптимизации можно предрасчитать данные и сохранить их в текстуры, а во время реальной отрисовки извлекать из них данные.</a:t>
                </a:r>
                <a:endParaRPr lang="ru-RU" altLang="en-US"/>
              </a:p>
              <a:p>
                <a:r>
                  <a:rPr lang="ru-RU" altLang="en-US"/>
                  <a:t>Для предрасчета можно использовать </a:t>
                </a:r>
                <a:r>
                  <a:rPr lang="en-US" altLang="en-US"/>
                  <a:t>RK4 </a:t>
                </a:r>
                <a:r>
                  <a:rPr lang="ru-RU" altLang="en-US"/>
                  <a:t>и малый шаг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∆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</m:oMath>
                </a14:m>
                <a:r>
                  <a:rPr lang="ru-RU" altLang="en-US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ru-RU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Предрасчитанные данные (гравитационное линзирование)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55235" cy="4530090"/>
              </a:xfrm>
            </p:spPr>
            <p:txBody>
              <a:bodyPr/>
              <a:p>
                <a:r>
                  <a:rPr lang="ru-RU" altLang="en-US"/>
                  <a:t>Для предрасчета необходимо знать:</a:t>
                </a:r>
                <a:endParaRPr lang="ru-RU" altLang="en-US"/>
              </a:p>
              <a:p>
                <a:pPr marL="914400" lvl="1" indent="-457200">
                  <a:buAutoNum type="arabicPeriod"/>
                </a:pPr>
                <a:r>
                  <a:rPr lang="ru-RU" altLang="en-US" sz="2400"/>
                  <a:t>Радиус стартовой точки траектории.</a:t>
                </a:r>
                <a:endParaRPr lang="ru-RU" altLang="en-US" sz="2400"/>
              </a:p>
              <a:p>
                <a:pPr marL="914400" lvl="1" indent="-457200">
                  <a:buAutoNum type="arabicPeriod"/>
                </a:pPr>
                <a:r>
                  <a:rPr lang="ru-RU" altLang="en-US" sz="2400"/>
                  <a:t>Угол траектории луча </a:t>
                </a:r>
                <a14:m>
                  <m:oMath xmlns:m="http://schemas.openxmlformats.org/officeDocument/2006/math">
                    <m:r>
                      <a:rPr lang="en-US" altLang="ru-RU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ru-RU" altLang="en-US" sz="2400"/>
                  <a:t>.</a:t>
                </a:r>
                <a:endParaRPr lang="ru-RU" altLang="en-US" sz="2400"/>
              </a:p>
              <a:p>
                <a:pPr lvl="0"/>
                <a:r>
                  <a:rPr lang="ru-RU" altLang="en-US" sz="2800"/>
                  <a:t>Записываться будет конечный угол отклонения </a:t>
                </a:r>
                <a14:m>
                  <m:oMath xmlns:m="http://schemas.openxmlformats.org/officeDocument/2006/math">
                    <m:r>
                      <a:rPr lang="en-US" altLang="ru-RU" sz="2800" i="1">
                        <a:latin typeface="Cambria Math" panose="02040503050406030204" charset="0"/>
                        <a:cs typeface="Cambria Math" panose="02040503050406030204" charset="0"/>
                      </a:rPr>
                      <m:t>𝜑</m:t>
                    </m:r>
                  </m:oMath>
                </a14:m>
                <a:r>
                  <a:rPr lang="ru-RU" altLang="en-US" sz="2800"/>
                  <a:t>.</a:t>
                </a:r>
                <a:endParaRPr lang="ru-RU" altLang="en-US" sz="2800"/>
              </a:p>
              <a:p>
                <a:pPr lvl="0"/>
                <a:r>
                  <a:rPr lang="ru-RU" altLang="en-US" sz="2800"/>
                  <a:t>Данные можно сохранить в двумерную</a:t>
                </a:r>
                <a:r>
                  <a:rPr lang="en-US" altLang="ru-RU" sz="2800"/>
                  <a:t> </a:t>
                </a:r>
                <a:r>
                  <a:rPr lang="ru-RU" altLang="ru-RU" sz="2800"/>
                  <a:t>одноканальную</a:t>
                </a:r>
                <a:r>
                  <a:rPr lang="ru-RU" altLang="en-US" sz="2800"/>
                  <a:t> текстуру 2000</a:t>
                </a:r>
                <a:r>
                  <a:rPr lang="en-US" altLang="en-US" sz="2800"/>
                  <a:t>x2000.</a:t>
                </a:r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55235" cy="453009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rectang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255" y="4328160"/>
            <a:ext cx="3727450" cy="2529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овое поле 6"/>
              <p:cNvSpPr txBox="1"/>
              <p:nvPr/>
            </p:nvSpPr>
            <p:spPr>
              <a:xfrm>
                <a:off x="8610600" y="4098925"/>
                <a:ext cx="10013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Текстовое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098925"/>
                <a:ext cx="1001395" cy="460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Текстовое поле 7"/>
              <p:cNvSpPr txBox="1"/>
              <p:nvPr/>
            </p:nvSpPr>
            <p:spPr>
              <a:xfrm>
                <a:off x="6745605" y="5205095"/>
                <a:ext cx="1001395" cy="7766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Текстовое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605" y="5205095"/>
                <a:ext cx="1001395" cy="7766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Изображение 10" descr="Angles-Over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855" y="1073785"/>
            <a:ext cx="4033520" cy="30251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Предрасчитанные данные (аккреционный диск)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98745" cy="4531360"/>
              </a:xfrm>
            </p:spPr>
            <p:txBody>
              <a:bodyPr>
                <a:normAutofit fontScale="90000" lnSpcReduction="20000"/>
              </a:bodyPr>
              <a:p>
                <a:r>
                  <a:rPr lang="ru-RU" altLang="en-US"/>
                  <a:t>Для предрассчета необходимо знать: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/>
                  <a:t>Радиус стартовой точки траектории луча.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/>
                  <a:t>Угол траектории луча в полярных координатах.</a:t>
                </a:r>
                <a:endParaRPr lang="ru-RU" altLang="en-US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altLang="en-US">
                    <a:solidFill>
                      <a:srgbClr val="00B050"/>
                    </a:solidFill>
                  </a:rPr>
                  <a:t>Оставшийся угол</a:t>
                </a:r>
                <a:r>
                  <a:rPr lang="en-US" altLang="ru-RU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i="1">
                        <a:solidFill>
                          <a:srgbClr val="00B05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ru-RU" altLang="en-US">
                    <a:solidFill>
                      <a:srgbClr val="00B050"/>
                    </a:solidFill>
                  </a:rPr>
                  <a:t> до пересечения с аккреционным диском.</a:t>
                </a:r>
                <a:endParaRPr lang="ru-RU" altLang="en-US">
                  <a:solidFill>
                    <a:srgbClr val="00B050"/>
                  </a:solidFill>
                </a:endParaRPr>
              </a:p>
              <a:p>
                <a:pPr lvl="0"/>
                <a:r>
                  <a:rPr lang="ru-RU" altLang="en-US"/>
                  <a:t>Будет записываться радиус пересечения с аккреционым диском.</a:t>
                </a:r>
                <a:endParaRPr lang="ru-RU" altLang="en-US"/>
              </a:p>
              <a:p>
                <a:pPr lvl="0"/>
                <a:r>
                  <a:rPr lang="ru-RU" altLang="ru-RU"/>
                  <a:t>Данные можно сохранить в трехмерную текстуру 640</a:t>
                </a:r>
                <a:r>
                  <a:rPr lang="en-US" altLang="ru-RU"/>
                  <a:t>x640x128.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98745" cy="4531360"/>
              </a:xfrm>
              <a:blipFill rotWithShape="1">
                <a:blip r:embed="rId1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cub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4105275"/>
            <a:ext cx="2767330" cy="24911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овое поле 6"/>
              <p:cNvSpPr txBox="1"/>
              <p:nvPr/>
            </p:nvSpPr>
            <p:spPr>
              <a:xfrm>
                <a:off x="8868410" y="3793490"/>
                <a:ext cx="10013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Текстовое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410" y="3793490"/>
                <a:ext cx="1001395" cy="460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Текстовое поле 7"/>
              <p:cNvSpPr txBox="1"/>
              <p:nvPr/>
            </p:nvSpPr>
            <p:spPr>
              <a:xfrm>
                <a:off x="7277100" y="3794125"/>
                <a:ext cx="1001395" cy="7766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sz="2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Текстовое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3794125"/>
                <a:ext cx="1001395" cy="7766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6889115" y="5274310"/>
                <a:ext cx="100139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𝛽</m:t>
                      </m:r>
                    </m:oMath>
                  </m:oMathPara>
                </a14:m>
                <a:endParaRPr lang="en-US" altLang="ru-RU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115" y="5274310"/>
                <a:ext cx="1001395" cy="4603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Изображение 10" descr="Angles-Over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225" y="1313180"/>
            <a:ext cx="3307080" cy="24803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8 1900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-635"/>
            <a:ext cx="104013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5350" y="0"/>
            <a:ext cx="10515600" cy="1325563"/>
          </a:xfrm>
        </p:spPr>
        <p:txBody>
          <a:bodyPr/>
          <a:p>
            <a:r>
              <a:rPr lang="ru-RU" altLang="ru-RU">
                <a:solidFill>
                  <a:schemeClr val="bg1"/>
                </a:solidFill>
              </a:rPr>
              <a:t>Предрасчитанные данные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Результаты тестирования (предрасчитанные данные)</a:t>
            </a:r>
            <a:endParaRPr lang="ru-RU" altLang="en-US"/>
          </a:p>
        </p:txBody>
      </p:sp>
      <p:graphicFrame>
        <p:nvGraphicFramePr>
          <p:cNvPr id="4" name="Замещающее содержимое 3"/>
          <p:cNvGraphicFramePr/>
          <p:nvPr>
            <p:ph idx="1"/>
            <p:custDataLst>
              <p:tags r:id="rId1"/>
            </p:custDataLst>
          </p:nvPr>
        </p:nvGraphicFramePr>
        <p:xfrm>
          <a:off x="4663440" y="4903470"/>
          <a:ext cx="10027920" cy="242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2560"/>
                <a:gridCol w="14325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GPU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sz="1800">
                          <a:sym typeface="+mn-ea"/>
                        </a:rPr>
                        <a:t>Кадров</a:t>
                      </a:r>
                      <a:r>
                        <a:rPr lang="en-US" altLang="en-US" sz="1800">
                          <a:sym typeface="+mn-ea"/>
                        </a:rPr>
                        <a:t>/</a:t>
                      </a:r>
                      <a:r>
                        <a:rPr lang="ru-RU" altLang="en-US" sz="1800">
                          <a:sym typeface="+mn-ea"/>
                        </a:rPr>
                        <a:t>сек</a:t>
                      </a:r>
                      <a:endParaRPr lang="en-US" altLang="ru-RU"/>
                    </a:p>
                  </a:txBody>
                  <a:tcPr anchor="ctr" anchorCtr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RTX 4070 Laptop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9953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Intel UHD Graphics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3</a:t>
                      </a:r>
                      <a:r>
                        <a:rPr lang="ru-RU" altLang="en-US"/>
                        <a:t>27</a:t>
                      </a:r>
                      <a:endParaRPr lang="ru-RU" altLang="en-US"/>
                    </a:p>
                  </a:txBody>
                  <a:tcPr anchor="ctr" anchorCtr="0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055" y="241935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Изображение 4" descr="Screenshot 2025-06-08 190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85" y="1871345"/>
            <a:ext cx="4023995" cy="265366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Добавление объектов в окрестность черной дыры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6339205" cy="4351655"/>
          </a:xfrm>
        </p:spPr>
        <p:txBody>
          <a:bodyPr/>
          <a:p>
            <a:r>
              <a:rPr lang="ru-RU" altLang="en-US"/>
              <a:t>Любые объекты должны отрисовываться с учетом выбранной метрики.</a:t>
            </a:r>
            <a:endParaRPr lang="ru-RU" altLang="en-US"/>
          </a:p>
          <a:p>
            <a:r>
              <a:rPr lang="ru-RU" altLang="en-US"/>
              <a:t>Объекты должны представлять из себя сетку (</a:t>
            </a:r>
            <a:r>
              <a:rPr lang="en-US" altLang="en-US"/>
              <a:t>mesh</a:t>
            </a:r>
            <a:r>
              <a:rPr lang="ru-RU" altLang="en-US"/>
              <a:t>)</a:t>
            </a:r>
            <a:r>
              <a:rPr lang="en-US" altLang="ru-RU"/>
              <a:t>, </a:t>
            </a:r>
            <a:r>
              <a:rPr lang="ru-RU" altLang="ru-RU"/>
              <a:t>т.е. состоять из треугольников.</a:t>
            </a:r>
            <a:endParaRPr lang="ru-RU" altLang="ru-RU"/>
          </a:p>
          <a:p>
            <a:r>
              <a:rPr lang="ru-RU" altLang="ru-RU"/>
              <a:t>Т.о. необходимо будет просчитывать пересечение траектории луча света с геометрией.</a:t>
            </a:r>
            <a:endParaRPr lang="ru-RU" altLang="ru-RU"/>
          </a:p>
        </p:txBody>
      </p:sp>
      <p:pic>
        <p:nvPicPr>
          <p:cNvPr id="5" name="Изображение 4" descr="Screenshot 2025-06-09 12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3575" y="1344930"/>
            <a:ext cx="5178425" cy="4730115"/>
          </a:xfrm>
          <a:prstGeom prst="rect">
            <a:avLst/>
          </a:prstGeom>
        </p:spPr>
      </p:pic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Приближение траектории света отрезками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Изображение 6" descr="BlackHole-RayMarchingTrac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825" y="1327785"/>
            <a:ext cx="7372350" cy="55302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en-US"/>
              <a:t>Алгоритм рендеринга черной дыры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marL="457200" indent="-457200">
              <a:buAutoNum type="arabicPeriod"/>
            </a:pPr>
            <a:r>
              <a:rPr lang="ru-RU" altLang="en-US"/>
              <a:t>Инициализация стартовой точки и направления лучей, переход в полярные координаты.</a:t>
            </a:r>
            <a:endParaRPr lang="ru-RU" altLang="en-US"/>
          </a:p>
          <a:p>
            <a:pPr marL="457200" indent="-457200">
              <a:buAutoNum type="arabicPeriod"/>
            </a:pPr>
            <a:r>
              <a:rPr lang="ru-RU" altLang="en-US"/>
              <a:t>В </a:t>
            </a:r>
            <a:r>
              <a:rPr lang="en-US" altLang="en-US"/>
              <a:t>“</a:t>
            </a:r>
            <a:r>
              <a:rPr lang="ru-RU" altLang="en-US"/>
              <a:t>бесконечном</a:t>
            </a:r>
            <a:r>
              <a:rPr lang="en-US" altLang="ru-RU"/>
              <a:t>”</a:t>
            </a:r>
            <a:r>
              <a:rPr lang="ru-RU" altLang="en-US"/>
              <a:t> цикле: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 sz="2400"/>
              <a:t>Проверяем краевые случаи:</a:t>
            </a:r>
            <a:endParaRPr lang="ru-RU" altLang="en-US" sz="2400"/>
          </a:p>
          <a:p>
            <a:pPr marL="1371600" lvl="2" indent="-457200">
              <a:buAutoNum type="arabicPeriod"/>
            </a:pPr>
            <a:r>
              <a:rPr lang="ru-RU" altLang="ru-RU"/>
              <a:t>Нахождение в горизонте событий.</a:t>
            </a:r>
            <a:endParaRPr lang="ru-RU" altLang="ru-RU"/>
          </a:p>
          <a:p>
            <a:pPr marL="1371600" lvl="2" indent="-457200">
              <a:buAutoNum type="arabicPeriod"/>
            </a:pPr>
            <a:r>
              <a:rPr lang="ru-RU" altLang="ru-RU"/>
              <a:t>Уход на бесконечность.</a:t>
            </a:r>
            <a:endParaRPr lang="ru-RU" altLang="ru-RU"/>
          </a:p>
          <a:p>
            <a:pPr marL="914400" lvl="1" indent="-457200">
              <a:buAutoNum type="arabicPeriod"/>
            </a:pPr>
            <a:r>
              <a:rPr lang="ru-RU" altLang="ru-RU" sz="2400"/>
              <a:t>Получаем следующую точку итерации при помощи алгоритма Рунге-Кутты.</a:t>
            </a:r>
            <a:endParaRPr lang="ru-RU" altLang="ru-RU" sz="2400"/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chemeClr val="tx1"/>
                </a:solidFill>
              </a:rPr>
              <a:t>Переходим в декартову сисетму координат.</a:t>
            </a:r>
            <a:endParaRPr lang="ru-RU" altLang="ru-RU" sz="2400">
              <a:solidFill>
                <a:schemeClr val="tx1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 sz="2400">
                <a:solidFill>
                  <a:srgbClr val="00B050"/>
                </a:solidFill>
              </a:rPr>
              <a:t>Обходим всю геометрию сцены, находим точку пересечения на отрезке между итерациями, обрабатываем ее, добавляем результат в итоговый цвет, выходим из цикла при пересечении.</a:t>
            </a:r>
            <a:endParaRPr lang="ru-RU" altLang="ru-RU" sz="2400">
              <a:solidFill>
                <a:srgbClr val="00B050"/>
              </a:solidFill>
            </a:endParaRPr>
          </a:p>
          <a:p>
            <a:pPr marL="914400" lvl="1" indent="-457200">
              <a:buAutoNum type="arabicPeriod"/>
            </a:pPr>
            <a:r>
              <a:rPr lang="ru-RU" altLang="ru-RU">
                <a:solidFill>
                  <a:schemeClr val="tx1"/>
                </a:solidFill>
              </a:rPr>
              <a:t>Добавляем к итоговому цвету цвет аккреционного диска при пересечении с ним.</a:t>
            </a:r>
            <a:endParaRPr lang="ru-RU" altLang="ru-RU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ru-RU" altLang="ru-RU"/>
              <a:t>Записываем итоговый цвет в текстуру.</a:t>
            </a:r>
            <a:endParaRPr lang="en-US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Пересечение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Виды реализаций: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Программная реализация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Аппаратная реализация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Проблематика, цели работы и задачи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Проблема: Видеоигровая индустрия и наука все чаще встречается с нееклидовыми пространствами.</a:t>
            </a:r>
            <a:endParaRPr lang="ru-RU" altLang="en-US"/>
          </a:p>
          <a:p>
            <a:r>
              <a:rPr lang="ru-RU" altLang="en-US"/>
              <a:t>Цель работы: Исследовать различные методы рендеринга неевклидовых пространств.</a:t>
            </a:r>
            <a:endParaRPr lang="ru-RU" altLang="en-US"/>
          </a:p>
          <a:p>
            <a:r>
              <a:rPr lang="ru-RU" altLang="en-US"/>
              <a:t>Задачи: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Реализовать общий случай рендеринга неевклидового пространства.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Исследовать возможность оптимизаций.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ru-RU" altLang="en-US"/>
              <a:t>Сравнить производительность методов рендеринга.</a:t>
            </a: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Программная реализация пересечений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Не требует каких-то дополнительных характеристик у </a:t>
            </a:r>
            <a:r>
              <a:rPr lang="en-US" altLang="en-US"/>
              <a:t>GPU.</a:t>
            </a:r>
            <a:endParaRPr lang="en-US" altLang="en-US"/>
          </a:p>
          <a:p>
            <a:r>
              <a:rPr lang="ru-RU" altLang="en-US"/>
              <a:t>Будет проигрывать в производительности по сравнению с аппаратной реализацией.</a:t>
            </a:r>
            <a:endParaRPr lang="ru-RU" altLang="en-US"/>
          </a:p>
          <a:p>
            <a:r>
              <a:rPr lang="ru-RU" altLang="en-US"/>
              <a:t>Необходимо реализовывать самостоятельно.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Аппаратная реализация пересечения луча с треугольниками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Необходим </a:t>
            </a:r>
            <a:r>
              <a:rPr lang="en-US" altLang="en-US"/>
              <a:t>GPU </a:t>
            </a:r>
            <a:r>
              <a:rPr lang="ru-RU" altLang="en-US"/>
              <a:t>с аппаратной поддержкой трассировки лучей</a:t>
            </a:r>
            <a:r>
              <a:rPr lang="en-US" altLang="ru-RU"/>
              <a:t> (ray tracing)</a:t>
            </a:r>
            <a:r>
              <a:rPr lang="ru-RU" altLang="en-US"/>
              <a:t>.</a:t>
            </a:r>
            <a:endParaRPr lang="ru-RU" altLang="en-US"/>
          </a:p>
          <a:p>
            <a:r>
              <a:rPr lang="ru-RU" altLang="en-US"/>
              <a:t>Быстрее программной реализации.</a:t>
            </a:r>
            <a:endParaRPr lang="ru-RU" altLang="en-US"/>
          </a:p>
          <a:p>
            <a:r>
              <a:rPr lang="ru-RU" altLang="en-US"/>
              <a:t>Предоставляется реализация от производителя</a:t>
            </a:r>
            <a:r>
              <a:rPr lang="en-US" altLang="ru-RU"/>
              <a:t> </a:t>
            </a:r>
            <a:r>
              <a:rPr lang="ru-RU" altLang="ru-RU"/>
              <a:t>(</a:t>
            </a:r>
            <a:r>
              <a:rPr lang="en-US" altLang="ru-RU"/>
              <a:t>vendor</a:t>
            </a:r>
            <a:r>
              <a:rPr lang="ru-RU" altLang="ru-RU"/>
              <a:t>)</a:t>
            </a:r>
            <a:r>
              <a:rPr lang="ru-RU" altLang="en-US"/>
              <a:t> </a:t>
            </a:r>
            <a:r>
              <a:rPr lang="en-US" altLang="en-US"/>
              <a:t>GPU</a:t>
            </a:r>
            <a:r>
              <a:rPr lang="ru-RU" altLang="en-US"/>
              <a:t>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Vulkan Ray Tracing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ru-RU" altLang="ru-RU"/>
              <a:t>Необходима версия </a:t>
            </a:r>
            <a:r>
              <a:rPr lang="en-US" altLang="ru-RU"/>
              <a:t>Vulkan 1.2</a:t>
            </a:r>
            <a:r>
              <a:rPr lang="ru-RU" altLang="en-US"/>
              <a:t> или </a:t>
            </a:r>
            <a:r>
              <a:rPr lang="en-US" altLang="en-US"/>
              <a:t>Vulkan 1.1 </a:t>
            </a:r>
            <a:r>
              <a:rPr lang="ru-RU" altLang="en-US"/>
              <a:t>со следующими расширениями:</a:t>
            </a:r>
            <a:endParaRPr lang="ru-RU" altLang="en-US"/>
          </a:p>
          <a:p>
            <a:pPr marL="914400" lvl="1" indent="-457200">
              <a:buAutoNum type="arabicPeriod"/>
            </a:pPr>
            <a:r>
              <a:rPr lang="en-US" altLang="ru-RU"/>
              <a:t>VK_EXT_descriptor_indexing</a:t>
            </a:r>
            <a:endParaRPr lang="en-US" altLang="ru-RU"/>
          </a:p>
          <a:p>
            <a:pPr marL="914400" lvl="1" indent="-457200">
              <a:buAutoNum type="arabicPeriod"/>
            </a:pPr>
            <a:r>
              <a:rPr lang="en-US" altLang="ru-RU"/>
              <a:t>VK_KHR_buffer_device_address</a:t>
            </a:r>
            <a:endParaRPr lang="en-US" altLang="ru-RU"/>
          </a:p>
          <a:p>
            <a:r>
              <a:rPr lang="ru-RU" altLang="ru-RU"/>
              <a:t>Дополнительно требуется расширение </a:t>
            </a:r>
            <a:r>
              <a:rPr lang="en-US" altLang="ru-RU"/>
              <a:t>VK_KHR_deferred_host_operations (</a:t>
            </a:r>
            <a:r>
              <a:rPr lang="ru-RU" altLang="en-US"/>
              <a:t>которое не будет использоваться</a:t>
            </a:r>
            <a:r>
              <a:rPr lang="en-US" altLang="ru-RU"/>
              <a:t>)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Изображение 5" descr="Screenshot 2025-06-09 1445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1420" y="4502150"/>
            <a:ext cx="7248525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Vulkan Ray Tracing</a:t>
            </a:r>
            <a:endParaRPr lang="ru-RU" altLang="en-US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66215"/>
            <a:ext cx="12192000" cy="497205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Ускоряющие структуры (</a:t>
            </a:r>
            <a:r>
              <a:rPr lang="en-US" altLang="en-US"/>
              <a:t>acceleration structures</a:t>
            </a:r>
            <a:r>
              <a:rPr lang="ru-RU" altLang="en-US"/>
              <a:t>)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36590" cy="4351655"/>
              </a:xfrm>
            </p:spPr>
            <p:txBody>
              <a:bodyPr/>
              <a:p>
                <a:r>
                  <a:rPr lang="ru-RU" altLang="en-US"/>
                  <a:t>Позволяют быстро (за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m:rPr>
                        <m:sty m:val="p"/>
                      </m:rPr>
                      <a:rPr lang="en-US" altLang="en-US">
                        <a:latin typeface="Cambria Math" panose="02040503050406030204" charset="0"/>
                      </a:rPr>
                      <m:t>og</m:t>
                    </m:r>
                    <m:r>
                      <a:rPr lang="en-US" altLang="en-US">
                        <a:latin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>
                        <a:latin typeface="Cambria Math" panose="02040503050406030204" charset="0"/>
                      </a:rPr>
                      <m:t>N</m:t>
                    </m:r>
                    <m:r>
                      <a:rPr lang="en-US" altLang="en-US">
                        <a:latin typeface="Cambria Math" panose="02040503050406030204" charset="0"/>
                      </a:rPr>
                      <m:t>)</m:t>
                    </m:r>
                  </m:oMath>
                </a14:m>
                <a:r>
                  <a:rPr lang="ru-RU" altLang="en-US"/>
                  <a:t>) находить пересечение отрезка с геометрией.</a:t>
                </a:r>
                <a:endParaRPr lang="ru-RU" altLang="en-US"/>
              </a:p>
              <a:p>
                <a:r>
                  <a:rPr lang="ru-RU" altLang="en-US"/>
                  <a:t>Два вида ускоряющих структур:</a:t>
                </a:r>
                <a:endParaRPr lang="ru-RU" altLang="en-US"/>
              </a:p>
              <a:p>
                <a:pPr marL="914400" lvl="1" indent="-457200">
                  <a:buAutoNum type="arabicPeriod"/>
                </a:pPr>
                <a:r>
                  <a:rPr lang="en-US" altLang="en-US"/>
                  <a:t>Bottom Level AS (</a:t>
                </a:r>
                <a:r>
                  <a:rPr lang="ru-RU" altLang="en-US"/>
                  <a:t>нижнего уровня</a:t>
                </a:r>
                <a:r>
                  <a:rPr lang="en-US" altLang="en-US"/>
                  <a:t>)</a:t>
                </a:r>
                <a:r>
                  <a:rPr lang="ru-RU" altLang="en-US"/>
                  <a:t>.</a:t>
                </a:r>
                <a:endParaRPr lang="ru-RU" altLang="en-US"/>
              </a:p>
              <a:p>
                <a:pPr lvl="2"/>
                <a:r>
                  <a:rPr lang="ru-RU" altLang="en-US" sz="2000"/>
                  <a:t>Хранит информацию о геометрии объекта.</a:t>
                </a:r>
                <a:endParaRPr lang="en-US" altLang="en-US"/>
              </a:p>
              <a:p>
                <a:pPr marL="914400" lvl="1" indent="-457200">
                  <a:buAutoNum type="arabicPeriod"/>
                </a:pPr>
                <a:r>
                  <a:rPr lang="en-US" altLang="en-US"/>
                  <a:t>Top Level AS</a:t>
                </a:r>
                <a:r>
                  <a:rPr lang="ru-RU" altLang="en-US"/>
                  <a:t> (верхнего уровня).</a:t>
                </a:r>
                <a:endParaRPr lang="ru-RU" altLang="en-US"/>
              </a:p>
              <a:p>
                <a:pPr lvl="2"/>
                <a:r>
                  <a:rPr lang="ru-RU" altLang="en-US"/>
                  <a:t>Хранит информацию об объектах, т.е. </a:t>
                </a:r>
                <a:r>
                  <a:rPr lang="en-US" altLang="ru-RU"/>
                  <a:t>TLAS </a:t>
                </a:r>
                <a:r>
                  <a:rPr lang="ru-RU" altLang="ru-RU"/>
                  <a:t>содержит в себе ссылки на </a:t>
                </a:r>
                <a:r>
                  <a:rPr lang="en-US" altLang="ru-RU"/>
                  <a:t>BLAS.</a:t>
                </a:r>
                <a:endParaRPr lang="en-US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36590" cy="435165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Изображение 3" descr="Acceleration-Structures-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90" y="1825625"/>
            <a:ext cx="5486400" cy="336740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ru-RU"/>
              <a:t>Ray tracing pipeline</a:t>
            </a:r>
            <a:r>
              <a:rPr lang="ru-RU" altLang="en-US"/>
              <a:t> (</a:t>
            </a:r>
            <a:r>
              <a:rPr lang="ru-RU" altLang="ru-RU">
                <a:sym typeface="+mn-ea"/>
              </a:rPr>
              <a:t>Конвейер трассировки лучей</a:t>
            </a:r>
            <a:r>
              <a:rPr lang="ru-RU" altLang="en-US"/>
              <a:t>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7059295" cy="4351655"/>
          </a:xfrm>
        </p:spPr>
        <p:txBody>
          <a:bodyPr/>
          <a:p>
            <a:r>
              <a:rPr lang="ru-RU" altLang="ru-RU"/>
              <a:t>Отдельный графический конвейер с абсолютно новыми типами шейдеров</a:t>
            </a:r>
            <a:r>
              <a:rPr lang="en-US" altLang="ru-RU"/>
              <a:t>.</a:t>
            </a:r>
            <a:endParaRPr lang="ru-RU" altLang="ru-RU"/>
          </a:p>
          <a:p>
            <a:r>
              <a:rPr lang="ru-RU" altLang="ru-RU"/>
              <a:t>Автоматический рендеринг множества объектов разными способами (шейдерами) из-за наличия таблицы привязки шейдеров (</a:t>
            </a:r>
            <a:r>
              <a:rPr lang="en-US" altLang="ru-RU"/>
              <a:t>shader binding table</a:t>
            </a:r>
            <a:r>
              <a:rPr lang="ru-RU" altLang="ru-RU"/>
              <a:t>)</a:t>
            </a:r>
            <a:r>
              <a:rPr lang="en-US" altLang="ru-RU"/>
              <a:t>.</a:t>
            </a:r>
            <a:endParaRPr lang="en-US" altLang="ru-RU"/>
          </a:p>
          <a:p>
            <a:r>
              <a:rPr lang="ru-RU" altLang="ru-RU"/>
              <a:t>Эмуляция на некоторых платформах.</a:t>
            </a:r>
            <a:endParaRPr lang="ru-RU" altLang="ru-RU"/>
          </a:p>
          <a:p>
            <a:r>
              <a:rPr lang="ru-RU" altLang="ru-RU"/>
              <a:t>Поддерживается рекурсия (глубина рекурсии у каждого производителя разная: </a:t>
            </a:r>
            <a:r>
              <a:rPr lang="en-US" altLang="ru-RU"/>
              <a:t>AMD - 2/NVIDIA - 32</a:t>
            </a:r>
            <a:r>
              <a:rPr lang="ru-RU" altLang="ru-RU"/>
              <a:t>).</a:t>
            </a:r>
            <a:endParaRPr lang="ru-RU" altLang="ru-RU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rcRect r="67214" b="9719"/>
          <a:stretch>
            <a:fillRect/>
          </a:stretch>
        </p:blipFill>
        <p:spPr>
          <a:xfrm>
            <a:off x="7897495" y="1688465"/>
            <a:ext cx="3997325" cy="448881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Ray query</a:t>
            </a:r>
            <a:r>
              <a:rPr lang="ru-RU" altLang="en-US"/>
              <a:t> (Запрос луча)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7239635" cy="4351655"/>
          </a:xfrm>
        </p:spPr>
        <p:txBody>
          <a:bodyPr/>
          <a:p>
            <a:r>
              <a:rPr lang="ru-RU" altLang="en-US"/>
              <a:t>Можно использовать в шейдерах конвейера трассировки лучей, фрагментных и </a:t>
            </a:r>
            <a:r>
              <a:rPr lang="ru-RU" altLang="en-US" u="sng"/>
              <a:t>вычислительных</a:t>
            </a:r>
            <a:r>
              <a:rPr lang="ru-RU" altLang="en-US"/>
              <a:t> шейдерах.</a:t>
            </a:r>
            <a:endParaRPr lang="ru-RU" altLang="en-US"/>
          </a:p>
          <a:p>
            <a:r>
              <a:rPr lang="ru-RU" altLang="en-US"/>
              <a:t>Подходит для рендеринга объектов одинаковым способом.</a:t>
            </a:r>
            <a:endParaRPr lang="ru-RU" altLang="en-US"/>
          </a:p>
          <a:p>
            <a:r>
              <a:rPr lang="ru-RU" altLang="en-US"/>
              <a:t>Меньше нагружает драйвер </a:t>
            </a:r>
            <a:r>
              <a:rPr lang="en-US" altLang="en-US"/>
              <a:t>GPU </a:t>
            </a:r>
            <a:r>
              <a:rPr lang="ru-RU" altLang="en-US"/>
              <a:t>по сравнению с </a:t>
            </a:r>
            <a:r>
              <a:rPr lang="en-US" altLang="en-US"/>
              <a:t>ray tracing pipeline.</a:t>
            </a:r>
            <a:endParaRPr lang="en-US" altLang="en-US"/>
          </a:p>
          <a:p>
            <a:r>
              <a:rPr lang="ru-RU" altLang="en-US"/>
              <a:t>Рекурсия не поддерживается.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4" name="Изображение 3" descr="Ray-Tracing-Overview"/>
          <p:cNvPicPr>
            <a:picLocks noChangeAspect="1"/>
          </p:cNvPicPr>
          <p:nvPr/>
        </p:nvPicPr>
        <p:blipFill>
          <a:blip r:embed="rId1"/>
          <a:srcRect l="72146" b="9298"/>
          <a:stretch>
            <a:fillRect/>
          </a:stretch>
        </p:blipFill>
        <p:spPr>
          <a:xfrm>
            <a:off x="8202295" y="1667510"/>
            <a:ext cx="3395980" cy="4509770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Screenshot 2025-06-09 1217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635" y="0"/>
            <a:ext cx="1041273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9635" y="-244475"/>
            <a:ext cx="10515600" cy="1325563"/>
          </a:xfrm>
        </p:spPr>
        <p:txBody>
          <a:bodyPr/>
          <a:p>
            <a:r>
              <a:rPr lang="ru-RU" altLang="en-US">
                <a:solidFill>
                  <a:schemeClr val="bg1"/>
                </a:solidFill>
              </a:rPr>
              <a:t>Марширование лучей + трассировка лучей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Результаты тестирования (марширование лучей + трассировка лучей)</a:t>
            </a:r>
            <a:endParaRPr lang="ru-RU" altLang="ru-RU"/>
          </a:p>
        </p:txBody>
      </p:sp>
      <p:pic>
        <p:nvPicPr>
          <p:cNvPr id="4" name="Изображение 3" descr="Screenshot 2025-06-09 1219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325880"/>
            <a:ext cx="4142105" cy="2726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е поле 8"/>
              <p:cNvSpPr txBox="1"/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ru-RU" altLang="ru-RU"/>
                  <a:t>Параметры сцены:</a:t>
                </a:r>
                <a:endParaRPr lang="ru-RU" altLang="ru-RU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𝑐𝑎𝑚𝑒𝑟𝑎𝑃𝑜𝑠𝑖𝑡𝑖𝑜𝑛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05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𝑐𝑎𝑚𝑒𝑟𝑎𝐷𝑖𝑟𝑒𝑐𝑡𝑖𝑜𝑛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𝑣𝑒𝑐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, −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𝐹𝑂𝑉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120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°</m:t>
                    </m:r>
                  </m:oMath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ru-RU"/>
                  <a:t>~10000 </a:t>
                </a:r>
                <a:r>
                  <a:rPr lang="ru-RU" altLang="ru-RU"/>
                  <a:t>треугольников в сцене</a:t>
                </a:r>
                <a:endParaRPr lang="ru-RU" altLang="ru-RU"/>
              </a:p>
            </p:txBody>
          </p:sp>
        </mc:Choice>
        <mc:Fallback>
          <p:sp>
            <p:nvSpPr>
              <p:cNvPr id="9" name="Текстовое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5" y="1910080"/>
                <a:ext cx="5358765" cy="1557655"/>
              </a:xfrm>
              <a:prstGeom prst="rect">
                <a:avLst/>
              </a:prstGeom>
              <a:blipFill rotWithShape="1">
                <a:blip r:embed="rId2"/>
                <a:stretch>
                  <a:fillRect b="-860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3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003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∆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01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Замещающее содержимое 4"/>
              <p:cNvGraphicFramePr/>
              <p:nvPr>
                <p:ph idx="1"/>
                <p:custDataLst>
                  <p:tags r:id="rId4"/>
                </p:custDataLst>
              </p:nvPr>
            </p:nvGraphicFramePr>
            <p:xfrm>
              <a:off x="1697355" y="4469130"/>
              <a:ext cx="10027920" cy="2423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32560"/>
                    <a:gridCol w="1432560"/>
                    <a:gridCol w="1432560"/>
                  </a:tblGrid>
                  <a:tr h="381000">
                    <a:tc rowSpan="3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GPU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 sz="1800">
                              <a:sym typeface="+mn-ea"/>
                            </a:rPr>
                            <a:t>Кадров</a:t>
                          </a:r>
                          <a:r>
                            <a:rPr lang="en-US" altLang="en-US" sz="1800">
                              <a:sym typeface="+mn-ea"/>
                            </a:rPr>
                            <a:t>/</a:t>
                          </a:r>
                          <a:r>
                            <a:rPr lang="ru-RU" altLang="en-US" sz="1800">
                              <a:sym typeface="+mn-ea"/>
                            </a:rPr>
                            <a:t>сек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/>
                    </a:tc>
                    <a:tc gridSpan="2"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RK1</a:t>
                          </a:r>
                          <a:endParaRPr lang="en-US" altLang="ru-RU"/>
                        </a:p>
                      </a:txBody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cPr anchor="ctr" anchorCtr="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81000">
                    <a:tc vMerge="1"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 anchorCtr="0">
                        <a:blipFill>
                          <a:blip r:embed="rId5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RTX 4070 Laptop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18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60</a:t>
                          </a:r>
                          <a:endParaRPr lang="en-US" altLang="ru-RU"/>
                        </a:p>
                      </a:txBody>
                      <a:tcPr anchor="ctr" anchorCtr="0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928485" y="462216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Падение производительности в 10 раз по сравнению с маршированием лучей. Связано с малым количеством </a:t>
            </a:r>
            <a:r>
              <a:rPr lang="en-US" altLang="en-US"/>
              <a:t>RT-</a:t>
            </a:r>
            <a:r>
              <a:rPr lang="ru-RU" altLang="en-US"/>
              <a:t>ядер в </a:t>
            </a:r>
            <a:r>
              <a:rPr lang="en-US" altLang="ru-RU"/>
              <a:t>GPU</a:t>
            </a:r>
            <a:r>
              <a:rPr lang="ru-RU" altLang="en-US"/>
              <a:t> по сравнению с обычными вычислительными ядрами.</a:t>
            </a:r>
            <a:endParaRPr lang="ru-RU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Итоги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При заданной физике траектории луча света можно отрисовать любое неевклидово пространство.</a:t>
            </a:r>
            <a:endParaRPr lang="ru-RU" altLang="en-US"/>
          </a:p>
          <a:p>
            <a:r>
              <a:rPr lang="ru-RU" altLang="en-US"/>
              <a:t>По возможности стоит использовать различные оптимизационные техники (как например реализованный предрасчет данных).</a:t>
            </a:r>
            <a:endParaRPr lang="ru-RU" altLang="en-US"/>
          </a:p>
          <a:p>
            <a:r>
              <a:rPr lang="ru-RU" altLang="en-US"/>
              <a:t>Реализовал общий случай отрисовки неевклидового пространства представляющий из себя комбинацию марширования лучей и трассировки лучей</a:t>
            </a:r>
            <a:r>
              <a:rPr lang="en-US" altLang="en-US"/>
              <a:t>.</a:t>
            </a:r>
            <a:endParaRPr lang="en-US" altLang="en-US"/>
          </a:p>
          <a:p>
            <a:r>
              <a:rPr lang="ru-RU" altLang="en-US"/>
              <a:t>Сравнил производительность различных методов.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Рабочая сцена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ru-RU">
                <a:sym typeface="+mn-ea"/>
              </a:rPr>
              <a:t>Хороший пример - черная дыра.</a:t>
            </a:r>
            <a:endParaRPr lang="ru-RU" altLang="ru-RU">
              <a:sym typeface="+mn-ea"/>
            </a:endParaRPr>
          </a:p>
          <a:p>
            <a:pPr lvl="1"/>
            <a:r>
              <a:rPr lang="ru-RU" altLang="ru-RU">
                <a:sym typeface="+mn-ea"/>
              </a:rPr>
              <a:t>Актуально для научного сообщества.</a:t>
            </a:r>
            <a:endParaRPr lang="ru-RU" altLang="ru-RU"/>
          </a:p>
          <a:p>
            <a:pPr lvl="1"/>
            <a:r>
              <a:rPr lang="ru-RU" altLang="en-US"/>
              <a:t>Можно реализовать общий случай для рендеринга неевклидова пространства для этой сцены.</a:t>
            </a:r>
            <a:endParaRPr lang="ru-RU" altLang="en-US"/>
          </a:p>
          <a:p>
            <a:pPr lvl="1"/>
            <a:r>
              <a:rPr lang="ru-RU" altLang="ru-RU"/>
              <a:t>Возможны дополнительные оптимизации.</a:t>
            </a:r>
            <a:endParaRPr lang="ru-RU" altLang="ru-RU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/>
              </a:bodyPr>
              <a:p>
                <a:r>
                  <a:rPr lang="ru-RU" altLang="en-US"/>
                  <a:t>Рендеринг - прохождение света от начальной точки (камеры) сквозь пространство.</a:t>
                </a:r>
                <a:endParaRPr lang="ru-RU" altLang="en-US"/>
              </a:p>
              <a:p>
                <a:r>
                  <a:rPr lang="ru-RU" altLang="en-US"/>
                  <a:t>Радиус Шварцшильда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altLang="en-US"/>
                  <a:t> = радиус горизонта событий.</a:t>
                </a:r>
                <a:endParaRPr lang="ru-RU" altLang="en-US"/>
              </a:p>
              <a:p>
                <a:r>
                  <a:rPr lang="ru-RU" altLang="en-US">
                    <a:sym typeface="+mn-ea"/>
                  </a:rPr>
                  <a:t>Метрика Шварцшильда: 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𝑑𝑠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𝑑𝑡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𝜃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)∙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ru-RU" altLang="en-US"/>
              </a:p>
              <a:p>
                <a:r>
                  <a:rPr lang="ru-RU" altLang="en-US"/>
                  <a:t>Метрику Шварцшильда для света </a:t>
                </a:r>
                <a:r>
                  <a:rPr lang="ru-RU"/>
                  <a:t>можно преобразовать:</a:t>
                </a:r>
                <a:endParaRPr lang="ru-RU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𝜑</m:t>
                              </m:r>
                            </m:den>
                          </m:f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)(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ru-RU"/>
                  <a:t>или в представлении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𝑢</m:t>
                    </m:r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ru-RU"/>
                  <a:t>: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𝜑</m:t>
                            </m:r>
                          </m:sub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</m:t>
                            </m:r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’</m:t>
                            </m:r>
                          </m:sup>
                        </m:sSub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  <m:sub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p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ru-RU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ru-RU"/>
                  <a:t>,</a:t>
                </a:r>
                <a:endParaRPr lang="en-US" altLang="ru-RU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charset="0"/>
                        <a:cs typeface="Cambria Math" panose="02040503050406030204" charset="0"/>
                      </a:rPr>
                      <m:t>𝑎</m:t>
                    </m:r>
                  </m:oMath>
                </a14:m>
                <a:r>
                  <a:rPr lang="en-US" altLang="ru-RU"/>
                  <a:t> </a:t>
                </a:r>
                <a:r>
                  <a:rPr lang="ru-RU" altLang="ru-RU"/>
                  <a:t>и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charset="0"/>
                        <a:cs typeface="Cambria Math" panose="02040503050406030204" charset="0"/>
                      </a:rPr>
                      <m:t>𝑏</m:t>
                    </m:r>
                  </m:oMath>
                </a14:m>
                <a:r>
                  <a:rPr lang="en-US" altLang="ru-RU"/>
                  <a:t> - </a:t>
                </a:r>
                <a:r>
                  <a:rPr lang="ru-RU" altLang="ru-RU"/>
                  <a:t>константы.</a:t>
                </a:r>
                <a:endParaRPr lang="ru-RU" altLang="ru-RU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Математика рендеринга черной дыры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Перейдем к системе обыкновенных дифференциальных уравнений: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 ’’</m:t>
                                  </m:r>
                                </m:sup>
                              </m:sSub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ru-RU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𝑠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ru-RU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ru-RU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𝑢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Текстовое поле 5"/>
              <p:cNvSpPr txBox="1"/>
              <p:nvPr/>
            </p:nvSpPr>
            <p:spPr>
              <a:xfrm>
                <a:off x="7692390" y="2824480"/>
                <a:ext cx="1812925" cy="6045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𝑢</m:t>
                      </m:r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</m:t>
                          </m:r>
                        </m:den>
                      </m:f>
                      <m:r>
                        <a:rPr lang="en-US" altLang="ru-RU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ru-RU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Текстовое поле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390" y="2824480"/>
                <a:ext cx="1812925" cy="6045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Явные методы Рунге-Кутты</a:t>
            </a:r>
            <a:endParaRPr lang="ru-RU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ru-RU" altLang="en-US"/>
                  <a:t>Применимы для поиска решений уравнений вида:</a:t>
                </a:r>
                <a:endParaRPr lang="ru-RU" alt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𝜑</m:t>
                          </m:r>
                        </m:den>
                      </m:f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𝜑</m:t>
                      </m:r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),       </m:t>
                      </m:r>
                      <m:acc>
                        <m:accPr>
                          <m:chr m:val="⃗"/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acc>
                      <m:r>
                        <a:rPr lang="en-US" alt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/>
              </a:p>
              <a:p>
                <a:r>
                  <a:rPr lang="ru-RU" altLang="en-US"/>
                  <a:t>Уровни сложности явных методов:</a:t>
                </a:r>
                <a:endParaRPr lang="ru-RU" altLang="en-US"/>
              </a:p>
              <a:p>
                <a:endParaRPr lang="ru-RU" altLang="en-US"/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/>
              <p:nvPr/>
            </p:nvGraphicFramePr>
            <p:xfrm>
              <a:off x="1828800" y="3825875"/>
              <a:ext cx="853313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66565"/>
                    <a:gridCol w="42665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Порядок метода Рунге-Кутты</a:t>
                          </a:r>
                          <a:endParaRPr lang="ru-RU" altLang="en-US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Погрешность на интервале от шага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ℎ</m:t>
                              </m:r>
                            </m:oMath>
                          </a14:m>
                          <a:endParaRPr lang="en-US" altLang="en-US" i="1"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</a:t>
                          </a:r>
                          <a:r>
                            <a:rPr lang="ru-RU" altLang="en-US"/>
                            <a:t>1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ℎ</m:t>
                                </m:r>
                                <m:r>
                                  <a:rPr lang="en-US" altLang="ru-RU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2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ℎ</m:t>
                                    </m:r>
                                  </m:e>
                                  <m:sup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ru-RU"/>
                        </a:p>
                      </a:txBody>
                      <a:tcPr/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4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𝑂</m:t>
                                </m:r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ℎ</m:t>
                                    </m:r>
                                  </m:e>
                                  <m:sup>
                                    <m:r>
                                      <a:rPr lang="en-US" altLang="ru-RU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altLang="ru-RU" sz="18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/>
              <p:nvPr/>
            </p:nvGraphicFramePr>
            <p:xfrm>
              <a:off x="1828800" y="3825875"/>
              <a:ext cx="853313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66565"/>
                    <a:gridCol w="4266565"/>
                  </a:tblGrid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ru-RU" altLang="en-US"/>
                            <a:t>Порядок метода Рунге-Кутты</a:t>
                          </a:r>
                          <a:endParaRPr lang="ru-RU" altLang="en-US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/>
                            <a:t>RK</a:t>
                          </a:r>
                          <a:r>
                            <a:rPr lang="ru-RU" altLang="en-US"/>
                            <a:t>1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2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  <a:tr h="38100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en-US" altLang="ru-RU" sz="1800">
                              <a:sym typeface="+mn-ea"/>
                            </a:rPr>
                            <a:t>RK</a:t>
                          </a:r>
                          <a:r>
                            <a:rPr lang="ru-RU" altLang="en-US" sz="1800">
                              <a:sym typeface="+mn-ea"/>
                            </a:rPr>
                            <a:t>4</a:t>
                          </a:r>
                          <a:endParaRPr lang="ru-RU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Инициализация лучей</a:t>
            </a:r>
            <a:r>
              <a:rPr lang="en-US" altLang="ru-RU">
                <a:sym typeface="+mn-ea"/>
              </a:rPr>
              <a:t> </a:t>
            </a:r>
            <a:r>
              <a:rPr lang="ru-RU" altLang="ru-RU">
                <a:sym typeface="+mn-ea"/>
              </a:rPr>
              <a:t>света</a:t>
            </a:r>
            <a:endParaRPr lang="ru-RU" altLang="ru-RU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Используется модель камеры-обскура.</a:t>
            </a:r>
            <a:endParaRPr lang="ru-RU" altLang="en-US"/>
          </a:p>
          <a:p>
            <a:r>
              <a:rPr lang="ru-RU" altLang="en-US"/>
              <a:t>Необходимо знать направление и позицию камеры.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Изображение 6" descr="Screenshot 2025-06-09 1427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20" y="2954020"/>
            <a:ext cx="10220960" cy="3223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ru-RU"/>
              <a:t>Переход в полярные координаты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4351338"/>
          </a:xfrm>
        </p:spPr>
        <p:txBody>
          <a:bodyPr/>
          <a:p>
            <a:r>
              <a:rPr lang="ru-RU" altLang="ru-RU"/>
              <a:t>Перед циклом Рунге-Кутты необходимо перейти в полярные координаты, вышеописанный алгоритм Рунге-Кутты работает с полярными координатами.</a:t>
            </a:r>
            <a:endParaRPr lang="ru-RU" altLang="ru-RU"/>
          </a:p>
          <a:p>
            <a:r>
              <a:rPr lang="ru-RU" altLang="ru-RU"/>
              <a:t>У разных пикселей разные плоскости вращения.</a:t>
            </a:r>
            <a:endParaRPr lang="ru-RU" altLang="ru-RU"/>
          </a:p>
        </p:txBody>
      </p:sp>
      <p:pic>
        <p:nvPicPr>
          <p:cNvPr id="5" name="Изображение 4" descr="Screenshot 2025-06-08 1722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830" y="2912745"/>
            <a:ext cx="8308975" cy="394525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2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3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4.xml><?xml version="1.0" encoding="utf-8"?>
<p:tagLst xmlns:p="http://schemas.openxmlformats.org/presentationml/2006/main">
  <p:tag name="TABLE_ENDDRAG_ORIGIN_RECT" val="789*211"/>
  <p:tag name="TABLE_ENDDRAG_RECT" val="34*119*789*211"/>
</p:tagLst>
</file>

<file path=ppt/tags/tag5.xml><?xml version="1.0" encoding="utf-8"?>
<p:tagLst xmlns:p="http://schemas.openxmlformats.org/presentationml/2006/main">
  <p:tag name="TABLE_ENDDRAG_ORIGIN_RECT" val="789*211"/>
  <p:tag name="TABLE_ENDDRAG_RECT" val="34*119*789*2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9143</Words>
  <Application>WPS Presentation</Application>
  <PresentationFormat>Widescreen</PresentationFormat>
  <Paragraphs>464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SimSun</vt:lpstr>
      <vt:lpstr>Wingdings</vt:lpstr>
      <vt:lpstr>Cambria Math</vt:lpstr>
      <vt:lpstr>Calibri Light</vt:lpstr>
      <vt:lpstr>Calibri</vt:lpstr>
      <vt:lpstr>Microsoft YaHei</vt:lpstr>
      <vt:lpstr>Arial Unicode MS</vt:lpstr>
      <vt:lpstr>Office Theme</vt:lpstr>
      <vt:lpstr>Исследование методов рендеринга неевклидовых пространств</vt:lpstr>
      <vt:lpstr>Типы пространств</vt:lpstr>
      <vt:lpstr>Проблематика, цели работы и задачи</vt:lpstr>
      <vt:lpstr>Рабочая сцена</vt:lpstr>
      <vt:lpstr>Математика рендеринга черной дыры</vt:lpstr>
      <vt:lpstr>Математика рендеринга черной дыры</vt:lpstr>
      <vt:lpstr>Явные методы Рунге-Кутты</vt:lpstr>
      <vt:lpstr>Инициализация лучей света</vt:lpstr>
      <vt:lpstr>Переход в полярные координаты</vt:lpstr>
      <vt:lpstr>Краевые случаи</vt:lpstr>
      <vt:lpstr>Алгоритм рендеринга черной дыры</vt:lpstr>
      <vt:lpstr>Алгоритм гравитационного линзирования</vt:lpstr>
      <vt:lpstr>Графическое API Vulkan</vt:lpstr>
      <vt:lpstr>Структура исполнения команд на GPU</vt:lpstr>
      <vt:lpstr>Марширование путей (гравитационное линзирование)</vt:lpstr>
      <vt:lpstr>Аккреционный диск</vt:lpstr>
      <vt:lpstr>Алгоритм рендеринга черной дыры</vt:lpstr>
      <vt:lpstr>Марширование путей (гравитационное линзирование + аккреционный диск)</vt:lpstr>
      <vt:lpstr>Характеристики тестового устройства</vt:lpstr>
      <vt:lpstr>Результаты тестирования (марширование путей)</vt:lpstr>
      <vt:lpstr>Предрасчитанные данные</vt:lpstr>
      <vt:lpstr>Предрасчитанные данные (гравитационное линзирование)</vt:lpstr>
      <vt:lpstr>Предрасчитанные данные (аккреционный диск)</vt:lpstr>
      <vt:lpstr>Предрасчитанные данные</vt:lpstr>
      <vt:lpstr>Результаты тестирования (предрасчитанные данные)</vt:lpstr>
      <vt:lpstr>Добавление объектов в окрестность черной дыры</vt:lpstr>
      <vt:lpstr>Приближение траектории света отрезками</vt:lpstr>
      <vt:lpstr>Алгоритм рендеринга черной дыры</vt:lpstr>
      <vt:lpstr>Пересечение луча с треугольниками</vt:lpstr>
      <vt:lpstr>Программная реализация пересечений луча с треугольниками</vt:lpstr>
      <vt:lpstr>Аппаратная реализация пересечения луча с треугольниками</vt:lpstr>
      <vt:lpstr>Vulkan Ray Tracing</vt:lpstr>
      <vt:lpstr>Vulkan Ray Tracing</vt:lpstr>
      <vt:lpstr>Ускоряющие структуры (acceleration structures)</vt:lpstr>
      <vt:lpstr>Ray tracing pipeline (Конвейер трассировки лучей)</vt:lpstr>
      <vt:lpstr>Ray query (Запрос луча)</vt:lpstr>
      <vt:lpstr>Марширование лучей + трассировка лучей</vt:lpstr>
      <vt:lpstr>Результаты тестирования (марширование лучей + трассировка лучей)</vt:lpstr>
      <vt:lpstr>Итоги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методов рендеринга неевклидовых пространств</dc:title>
  <dc:creator/>
  <cp:lastModifiedBy>Карпов Руслан</cp:lastModifiedBy>
  <cp:revision>7</cp:revision>
  <dcterms:created xsi:type="dcterms:W3CDTF">2025-06-04T22:14:00Z</dcterms:created>
  <dcterms:modified xsi:type="dcterms:W3CDTF">2025-06-18T14:35:47Z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BCC07A8ECAEA460B806B08D608F23E53_11</vt:lpwstr>
  </property>
  <property fmtid="{D5CDD505-2E9C-101B-9397-08002B2CF9AE}" pid="3" name="KSOProductBuildVer">
    <vt:lpwstr>1049-12.2.0.21183</vt:lpwstr>
  </property>
</Properties>
</file>